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7" r:id="rId14"/>
    <p:sldId id="278" r:id="rId15"/>
    <p:sldId id="281" r:id="rId16"/>
    <p:sldId id="276" r:id="rId17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9"/>
    <p:restoredTop sz="94673"/>
  </p:normalViewPr>
  <p:slideViewPr>
    <p:cSldViewPr snapToGrid="0" snapToObjects="1">
      <p:cViewPr varScale="1">
        <p:scale>
          <a:sx n="32" d="100"/>
          <a:sy n="32" d="100"/>
        </p:scale>
        <p:origin x="5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01F65-ADE3-4424-A0F2-5E1F648B8E5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D8D8B-2BC7-463E-BFD7-61670D39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9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2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0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94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6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0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8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E30D-B8F9-B547-BB3B-87F030F167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01A02-16AD-7D4A-AF4C-AE522BCC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E5F47E-B3FF-494E-8B1F-049125EC0392}"/>
              </a:ext>
            </a:extLst>
          </p:cNvPr>
          <p:cNvSpPr txBox="1"/>
          <p:nvPr/>
        </p:nvSpPr>
        <p:spPr>
          <a:xfrm rot="16200000">
            <a:off x="17780002" y="7255467"/>
            <a:ext cx="8873067" cy="186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Už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kiekvienos</a:t>
            </a:r>
            <a:b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technologijos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 – 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žmogus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6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921359-2A9B-E24A-8D59-4DC10CD8F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450" y="4145692"/>
            <a:ext cx="21029831" cy="2651126"/>
          </a:xfrm>
        </p:spPr>
        <p:txBody>
          <a:bodyPr>
            <a:normAutofit/>
          </a:bodyPr>
          <a:lstStyle/>
          <a:p>
            <a:r>
              <a:rPr lang="en-US" sz="83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INTERNATIONALISATION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2F810B-52FB-8849-8225-4DA13C76A4FB}"/>
              </a:ext>
            </a:extLst>
          </p:cNvPr>
          <p:cNvSpPr txBox="1"/>
          <p:nvPr/>
        </p:nvSpPr>
        <p:spPr>
          <a:xfrm>
            <a:off x="10473450" y="12480368"/>
            <a:ext cx="13817598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Human side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502333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677913-56BE-844B-BDC3-9838E52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216" y="232721"/>
            <a:ext cx="12470175" cy="2651126"/>
          </a:xfrm>
        </p:spPr>
        <p:txBody>
          <a:bodyPr>
            <a:normAutofit/>
          </a:bodyPr>
          <a:lstStyle/>
          <a:p>
            <a:r>
              <a:rPr lang="en-US" sz="59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INTERNATIONALISATION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F6E443-6543-ED43-8DE2-53E789685885}"/>
              </a:ext>
            </a:extLst>
          </p:cNvPr>
          <p:cNvCxnSpPr/>
          <p:nvPr/>
        </p:nvCxnSpPr>
        <p:spPr>
          <a:xfrm>
            <a:off x="912799" y="6746250"/>
            <a:ext cx="54528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64A55E-1B12-F24D-925B-61685367C9C7}"/>
              </a:ext>
            </a:extLst>
          </p:cNvPr>
          <p:cNvSpPr txBox="1"/>
          <p:nvPr/>
        </p:nvSpPr>
        <p:spPr>
          <a:xfrm>
            <a:off x="912798" y="7333258"/>
            <a:ext cx="6598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KTU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cooperates with more than </a:t>
            </a:r>
            <a:r>
              <a:rPr lang="en-US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350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educational institutions in </a:t>
            </a:r>
            <a:r>
              <a:rPr lang="en-US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50 countries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56895-0CAA-F147-9BE8-B17059C5F372}"/>
              </a:ext>
            </a:extLst>
          </p:cNvPr>
          <p:cNvSpPr txBox="1"/>
          <p:nvPr/>
        </p:nvSpPr>
        <p:spPr>
          <a:xfrm>
            <a:off x="8748244" y="7333258"/>
            <a:ext cx="615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international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organisations</a:t>
            </a:r>
            <a:endParaRPr lang="en-US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8F9999-212D-F240-A112-CA4865044141}"/>
              </a:ext>
            </a:extLst>
          </p:cNvPr>
          <p:cNvSpPr txBox="1"/>
          <p:nvPr/>
        </p:nvSpPr>
        <p:spPr>
          <a:xfrm>
            <a:off x="16663742" y="7333258"/>
            <a:ext cx="66633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Over </a:t>
            </a:r>
            <a:r>
              <a:rPr lang="en-US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1000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articles are published annually in</a:t>
            </a:r>
            <a:r>
              <a:rPr lang="lt-LT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peer-reviewed scientific journals or magazines in </a:t>
            </a:r>
            <a:r>
              <a:rPr lang="en-US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Lithuania and abroad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9D803-929B-2A4D-8330-069AA4A89620}"/>
              </a:ext>
            </a:extLst>
          </p:cNvPr>
          <p:cNvSpPr txBox="1"/>
          <p:nvPr/>
        </p:nvSpPr>
        <p:spPr>
          <a:xfrm>
            <a:off x="1847891" y="4789674"/>
            <a:ext cx="4427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350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A3C38E-70A1-C441-9797-7C82EEB27870}"/>
              </a:ext>
            </a:extLst>
          </p:cNvPr>
          <p:cNvCxnSpPr>
            <a:cxnSpLocks/>
          </p:cNvCxnSpPr>
          <p:nvPr/>
        </p:nvCxnSpPr>
        <p:spPr>
          <a:xfrm>
            <a:off x="889232" y="6747365"/>
            <a:ext cx="66221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CE1632-E0EB-0F46-8117-9A8D1C3159B6}"/>
              </a:ext>
            </a:extLst>
          </p:cNvPr>
          <p:cNvSpPr txBox="1"/>
          <p:nvPr/>
        </p:nvSpPr>
        <p:spPr>
          <a:xfrm>
            <a:off x="714630" y="5003427"/>
            <a:ext cx="13665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anose="020B0604020202020204" pitchFamily="34" charset="0"/>
                <a:cs typeface="Arial" panose="020B0604020202020204" pitchFamily="34" charset="0"/>
              </a:rPr>
              <a:t>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587148-A0AC-8148-80E4-DDA96C218523}"/>
              </a:ext>
            </a:extLst>
          </p:cNvPr>
          <p:cNvSpPr txBox="1"/>
          <p:nvPr/>
        </p:nvSpPr>
        <p:spPr>
          <a:xfrm>
            <a:off x="8706156" y="5003427"/>
            <a:ext cx="13665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anose="020B0604020202020204" pitchFamily="34" charset="0"/>
                <a:cs typeface="Arial" panose="020B0604020202020204" pitchFamily="34" charset="0"/>
              </a:rPr>
              <a:t>˜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6EC318-534D-EC4F-AE41-7FAEA36DFF41}"/>
              </a:ext>
            </a:extLst>
          </p:cNvPr>
          <p:cNvCxnSpPr>
            <a:cxnSpLocks/>
          </p:cNvCxnSpPr>
          <p:nvPr/>
        </p:nvCxnSpPr>
        <p:spPr>
          <a:xfrm>
            <a:off x="8745291" y="6747365"/>
            <a:ext cx="66221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9D274B5-DE53-3644-9072-00BC475DFF49}"/>
              </a:ext>
            </a:extLst>
          </p:cNvPr>
          <p:cNvSpPr txBox="1"/>
          <p:nvPr/>
        </p:nvSpPr>
        <p:spPr>
          <a:xfrm>
            <a:off x="9873284" y="4789674"/>
            <a:ext cx="4427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14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9FBCF1-425E-474D-AF09-1849B21C5ADE}"/>
              </a:ext>
            </a:extLst>
          </p:cNvPr>
          <p:cNvCxnSpPr>
            <a:cxnSpLocks/>
          </p:cNvCxnSpPr>
          <p:nvPr/>
        </p:nvCxnSpPr>
        <p:spPr>
          <a:xfrm>
            <a:off x="16704964" y="6747365"/>
            <a:ext cx="66221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2E5B33-31B2-BD41-9540-48EDE2219FDA}"/>
              </a:ext>
            </a:extLst>
          </p:cNvPr>
          <p:cNvSpPr txBox="1"/>
          <p:nvPr/>
        </p:nvSpPr>
        <p:spPr>
          <a:xfrm>
            <a:off x="16597091" y="5003427"/>
            <a:ext cx="13665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anose="020B0604020202020204" pitchFamily="34" charset="0"/>
                <a:cs typeface="Arial" panose="020B0604020202020204" pitchFamily="34" charset="0"/>
              </a:rPr>
              <a:t>˜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455ECB-1276-534A-956B-21C727CBA979}"/>
              </a:ext>
            </a:extLst>
          </p:cNvPr>
          <p:cNvSpPr txBox="1"/>
          <p:nvPr/>
        </p:nvSpPr>
        <p:spPr>
          <a:xfrm>
            <a:off x="17764219" y="4789674"/>
            <a:ext cx="4427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23960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06274-B9B5-AB43-B865-4ACC99EBF352}"/>
              </a:ext>
            </a:extLst>
          </p:cNvPr>
          <p:cNvSpPr txBox="1"/>
          <p:nvPr/>
        </p:nvSpPr>
        <p:spPr>
          <a:xfrm>
            <a:off x="663719" y="6132455"/>
            <a:ext cx="16644567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26874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5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DB2700-3BD4-F24E-BB18-EB980797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450" y="4145692"/>
            <a:ext cx="21029831" cy="2651126"/>
          </a:xfrm>
        </p:spPr>
        <p:txBody>
          <a:bodyPr>
            <a:normAutofit/>
          </a:bodyPr>
          <a:lstStyle/>
          <a:p>
            <a:r>
              <a:rPr lang="en-US" sz="83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4F8835-23FE-6A4C-BD64-6D95F5D62E73}"/>
              </a:ext>
            </a:extLst>
          </p:cNvPr>
          <p:cNvSpPr txBox="1"/>
          <p:nvPr/>
        </p:nvSpPr>
        <p:spPr>
          <a:xfrm>
            <a:off x="10473450" y="12480368"/>
            <a:ext cx="13817598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Human side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46515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886C86-5DDC-114A-9BBE-15C4BB31C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794" y="3028731"/>
            <a:ext cx="10795000" cy="1071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25386-CABE-3147-A006-73A9ED3F951D}"/>
              </a:ext>
            </a:extLst>
          </p:cNvPr>
          <p:cNvSpPr txBox="1"/>
          <p:nvPr/>
        </p:nvSpPr>
        <p:spPr>
          <a:xfrm>
            <a:off x="788275" y="3733273"/>
            <a:ext cx="11855669" cy="9033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Kaunas University of Technology (KTU) is one of the largest technological universities in the Baltic States, located in Lithuania's second largest city.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KTU provides studies, research and R&amp;D services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in all fields of science.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lt-LT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KTU is the founder of two integrated science,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study and business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centres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lt-LT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Santaka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and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Nemunas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Valleys.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lt-LT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KTU was also the birthplace of the first academic start-up community in Lithuania - since 2012, about 100 successful start-ups have been established in KTU Startup Space.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262C15-7026-604F-A9FF-45E7D697C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216" y="269297"/>
            <a:ext cx="12470175" cy="2651126"/>
          </a:xfrm>
        </p:spPr>
        <p:txBody>
          <a:bodyPr>
            <a:normAutofit/>
          </a:bodyPr>
          <a:lstStyle/>
          <a:p>
            <a:r>
              <a:rPr lang="en-US" sz="59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79629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445E30-FE01-6642-A966-78EFA3A13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794" y="3028731"/>
            <a:ext cx="10795000" cy="1071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68550A-AEC5-0347-923A-FAD73E7CBD38}"/>
              </a:ext>
            </a:extLst>
          </p:cNvPr>
          <p:cNvSpPr txBox="1"/>
          <p:nvPr/>
        </p:nvSpPr>
        <p:spPr>
          <a:xfrm>
            <a:off x="788275" y="3826882"/>
            <a:ext cx="12148792" cy="9033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Speaking the universal language of science,</a:t>
            </a:r>
            <a:r>
              <a:rPr lang="lt-LT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KTU welcomes people from all cultures and backgrounds. 45% of our lecturers are women, and 53% of KTU female students study science, engineering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and technology.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KTU is a member of ECIU University, Europe's first university where learners and researchers collaborate with cities and businesses to solve real-life challenges.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lt-LT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The university has 9 faculties, 8 research institutes,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9 research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centres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and 12 dormitories.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lt-LT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2,000 employees, including more than 700 lecturers and over 200 researchers.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FF2F7D-F216-424A-9570-49D4304B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216" y="269297"/>
            <a:ext cx="12470175" cy="2651126"/>
          </a:xfrm>
        </p:spPr>
        <p:txBody>
          <a:bodyPr>
            <a:normAutofit/>
          </a:bodyPr>
          <a:lstStyle/>
          <a:p>
            <a:r>
              <a:rPr lang="en-US" sz="59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92756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1F1477-3F0C-8B41-9717-D35491B3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450" y="4145692"/>
            <a:ext cx="21029831" cy="2651126"/>
          </a:xfrm>
        </p:spPr>
        <p:txBody>
          <a:bodyPr>
            <a:normAutofit/>
          </a:bodyPr>
          <a:lstStyle/>
          <a:p>
            <a:r>
              <a:rPr lang="en-US" sz="83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STUDIES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B548A-5059-B94F-80D8-BB4AC26DBE7C}"/>
              </a:ext>
            </a:extLst>
          </p:cNvPr>
          <p:cNvSpPr txBox="1"/>
          <p:nvPr/>
        </p:nvSpPr>
        <p:spPr>
          <a:xfrm>
            <a:off x="10473450" y="12480368"/>
            <a:ext cx="13817598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Human side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2557694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137DD3-F5CE-F04E-9220-50B5539C5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794" y="3035081"/>
            <a:ext cx="10795000" cy="1070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300A6-C290-F945-A50D-936DA723ABF3}"/>
              </a:ext>
            </a:extLst>
          </p:cNvPr>
          <p:cNvSpPr txBox="1"/>
          <p:nvPr/>
        </p:nvSpPr>
        <p:spPr>
          <a:xfrm>
            <a:off x="788275" y="4103881"/>
            <a:ext cx="12351992" cy="9033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100+ undergraduate, postgraduate, graduate and professional study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programmes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200+ non-formal education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programmes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lt-LT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Over 7,000 students, 11% of them foreign.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lt-LT" sz="3300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Over 2,000 professionals graduate from the University every year and successfully integrate into the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labour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market.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The University has 23 student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organisations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,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7 art groups and various educational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programmes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82% of graduates are employed within 12 months.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146551-7F99-9243-ACEC-0C3BADE0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216" y="269297"/>
            <a:ext cx="12470175" cy="2651126"/>
          </a:xfrm>
        </p:spPr>
        <p:txBody>
          <a:bodyPr>
            <a:normAutofit/>
          </a:bodyPr>
          <a:lstStyle/>
          <a:p>
            <a:r>
              <a:rPr lang="en-US" sz="59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STUDIES</a:t>
            </a:r>
          </a:p>
        </p:txBody>
      </p:sp>
    </p:spTree>
    <p:extLst>
      <p:ext uri="{BB962C8B-B14F-4D97-AF65-F5344CB8AC3E}">
        <p14:creationId xmlns:p14="http://schemas.microsoft.com/office/powerpoint/2010/main" val="2235594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54A73F-DB78-1041-BDA0-D7587DB7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450" y="4145692"/>
            <a:ext cx="21029831" cy="2651126"/>
          </a:xfrm>
        </p:spPr>
        <p:txBody>
          <a:bodyPr>
            <a:normAutofit/>
          </a:bodyPr>
          <a:lstStyle/>
          <a:p>
            <a:r>
              <a:rPr lang="en-US" sz="83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INFRASTRUCTURE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4CD93-8346-B747-867F-29162225477B}"/>
              </a:ext>
            </a:extLst>
          </p:cNvPr>
          <p:cNvSpPr txBox="1"/>
          <p:nvPr/>
        </p:nvSpPr>
        <p:spPr>
          <a:xfrm>
            <a:off x="10473450" y="12480368"/>
            <a:ext cx="13817598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Human side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11400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F16DE-957B-CB4C-8934-D031537F2A12}"/>
              </a:ext>
            </a:extLst>
          </p:cNvPr>
          <p:cNvSpPr txBox="1"/>
          <p:nvPr/>
        </p:nvSpPr>
        <p:spPr>
          <a:xfrm>
            <a:off x="804597" y="6666908"/>
            <a:ext cx="7018604" cy="492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KTU has a sports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centre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,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a publishing house "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Technologija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", a Bloomberg Financial Markets Lab, a multifunctional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centre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with an integrated library, and</a:t>
            </a:r>
            <a:r>
              <a:rPr lang="lt-LT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a 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centre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for modern experimental and prototyping laboratories "M-Lab".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068CC-D4B1-4241-B589-C12EEFD63E90}"/>
              </a:ext>
            </a:extLst>
          </p:cNvPr>
          <p:cNvSpPr txBox="1"/>
          <p:nvPr/>
        </p:nvSpPr>
        <p:spPr>
          <a:xfrm>
            <a:off x="804597" y="4492487"/>
            <a:ext cx="4492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DA928-D8FC-2041-A7AF-14CA92675198}"/>
              </a:ext>
            </a:extLst>
          </p:cNvPr>
          <p:cNvSpPr txBox="1"/>
          <p:nvPr/>
        </p:nvSpPr>
        <p:spPr>
          <a:xfrm>
            <a:off x="8475072" y="6666908"/>
            <a:ext cx="6642817" cy="3701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KTU also has an integrated science, study and business valley "</a:t>
            </a:r>
            <a:r>
              <a:rPr lang="en-US" dirty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Santaka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", where companies develop innovative solutions in various fields of science and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E20DF-CFB8-CB49-BB14-F8D0FC9180F7}"/>
              </a:ext>
            </a:extLst>
          </p:cNvPr>
          <p:cNvSpPr txBox="1"/>
          <p:nvPr/>
        </p:nvSpPr>
        <p:spPr>
          <a:xfrm>
            <a:off x="8441205" y="4492487"/>
            <a:ext cx="4492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DFD8A-CD7D-EC47-B409-CC796DC04A44}"/>
              </a:ext>
            </a:extLst>
          </p:cNvPr>
          <p:cNvSpPr txBox="1"/>
          <p:nvPr/>
        </p:nvSpPr>
        <p:spPr>
          <a:xfrm>
            <a:off x="15976789" y="6666908"/>
            <a:ext cx="7116275" cy="187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The business incubator "KTU Startup Space” gives birth to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new companies every year.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5074E-2EC8-9A4E-88C9-3742052134C1}"/>
              </a:ext>
            </a:extLst>
          </p:cNvPr>
          <p:cNvSpPr txBox="1"/>
          <p:nvPr/>
        </p:nvSpPr>
        <p:spPr>
          <a:xfrm>
            <a:off x="15976789" y="4492487"/>
            <a:ext cx="4295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E280A2-7749-8347-A32D-E44FE6B86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216" y="269297"/>
            <a:ext cx="12470175" cy="2651126"/>
          </a:xfrm>
        </p:spPr>
        <p:txBody>
          <a:bodyPr>
            <a:normAutofit/>
          </a:bodyPr>
          <a:lstStyle/>
          <a:p>
            <a:r>
              <a:rPr lang="en-US" sz="59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INFRASTRUCTURE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4D972E-703B-514E-86FF-9E94D1CC55A9}"/>
              </a:ext>
            </a:extLst>
          </p:cNvPr>
          <p:cNvCxnSpPr>
            <a:cxnSpLocks/>
          </p:cNvCxnSpPr>
          <p:nvPr/>
        </p:nvCxnSpPr>
        <p:spPr>
          <a:xfrm>
            <a:off x="16962926" y="6065031"/>
            <a:ext cx="647459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92C5FE-F7C0-B64D-A052-B4A4E7E27F92}"/>
              </a:ext>
            </a:extLst>
          </p:cNvPr>
          <p:cNvCxnSpPr>
            <a:cxnSpLocks/>
          </p:cNvCxnSpPr>
          <p:nvPr/>
        </p:nvCxnSpPr>
        <p:spPr>
          <a:xfrm>
            <a:off x="943992" y="6065031"/>
            <a:ext cx="613414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6F5A11-B28E-714E-BF76-5A8727E7CC38}"/>
              </a:ext>
            </a:extLst>
          </p:cNvPr>
          <p:cNvCxnSpPr>
            <a:cxnSpLocks/>
          </p:cNvCxnSpPr>
          <p:nvPr/>
        </p:nvCxnSpPr>
        <p:spPr>
          <a:xfrm>
            <a:off x="15976789" y="6065031"/>
            <a:ext cx="711627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FC791D-913D-5845-A823-9FAE8D573CD9}"/>
              </a:ext>
            </a:extLst>
          </p:cNvPr>
          <p:cNvCxnSpPr>
            <a:cxnSpLocks/>
          </p:cNvCxnSpPr>
          <p:nvPr/>
        </p:nvCxnSpPr>
        <p:spPr>
          <a:xfrm>
            <a:off x="8496259" y="6065031"/>
            <a:ext cx="613414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358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B3F534-BF18-E149-8354-52908001BE57}"/>
              </a:ext>
            </a:extLst>
          </p:cNvPr>
          <p:cNvSpPr txBox="1"/>
          <p:nvPr/>
        </p:nvSpPr>
        <p:spPr>
          <a:xfrm>
            <a:off x="943992" y="6734641"/>
            <a:ext cx="6642817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The University aims to obtain over 80%</a:t>
            </a:r>
            <a:r>
              <a:rPr lang="en-US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of the electricity consumed in buildings from renewable energy sources.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5DCDD-BDE6-EE4E-81ED-26E0E939FB35}"/>
              </a:ext>
            </a:extLst>
          </p:cNvPr>
          <p:cNvSpPr txBox="1"/>
          <p:nvPr/>
        </p:nvSpPr>
        <p:spPr>
          <a:xfrm>
            <a:off x="804597" y="4492487"/>
            <a:ext cx="4492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3DD65-137A-3A41-AFFD-043771B1C4A0}"/>
              </a:ext>
            </a:extLst>
          </p:cNvPr>
          <p:cNvSpPr txBox="1"/>
          <p:nvPr/>
        </p:nvSpPr>
        <p:spPr>
          <a:xfrm>
            <a:off x="8597860" y="6734641"/>
            <a:ext cx="6642817" cy="552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The roof of the KTU Faculty</a:t>
            </a:r>
            <a:b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of Electrical and Electronic Engineering is covered with solar panels. A total of 1520 installations are planned for the area. This 380 kW photovoltaic plant is connected to a geothermal energy system with underground energy storage.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9E6B65-F0A4-2A42-BBD7-889705B44464}"/>
              </a:ext>
            </a:extLst>
          </p:cNvPr>
          <p:cNvSpPr txBox="1"/>
          <p:nvPr/>
        </p:nvSpPr>
        <p:spPr>
          <a:xfrm>
            <a:off x="8530126" y="4492487"/>
            <a:ext cx="4492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4D57F-3A42-1447-B9C5-A17FF2407E35}"/>
              </a:ext>
            </a:extLst>
          </p:cNvPr>
          <p:cNvSpPr txBox="1"/>
          <p:nvPr/>
        </p:nvSpPr>
        <p:spPr>
          <a:xfrm>
            <a:off x="15976789" y="6734641"/>
            <a:ext cx="7116275" cy="309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A fully functioning hybrid system would allow KTU</a:t>
            </a:r>
            <a:r>
              <a:rPr lang="en-US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to significantly reduce its greenhouse gas emissions and save up to €150,000 per year.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B9826-9EFE-0E41-A439-B069F0D74851}"/>
              </a:ext>
            </a:extLst>
          </p:cNvPr>
          <p:cNvSpPr txBox="1"/>
          <p:nvPr/>
        </p:nvSpPr>
        <p:spPr>
          <a:xfrm>
            <a:off x="15875188" y="4492487"/>
            <a:ext cx="4295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88AFBF-B3B3-AF4A-8F4E-E2438DCC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216" y="269297"/>
            <a:ext cx="12470175" cy="2651126"/>
          </a:xfrm>
        </p:spPr>
        <p:txBody>
          <a:bodyPr>
            <a:normAutofit/>
          </a:bodyPr>
          <a:lstStyle/>
          <a:p>
            <a:r>
              <a:rPr lang="en-US" sz="5900" b="1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INFRASTRUCTURE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8B0CEE-6C45-1643-8653-2E460934209B}"/>
              </a:ext>
            </a:extLst>
          </p:cNvPr>
          <p:cNvCxnSpPr>
            <a:cxnSpLocks/>
          </p:cNvCxnSpPr>
          <p:nvPr/>
        </p:nvCxnSpPr>
        <p:spPr>
          <a:xfrm>
            <a:off x="943992" y="6065031"/>
            <a:ext cx="6371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276A2E-121C-EB46-A181-7839F44E77A9}"/>
              </a:ext>
            </a:extLst>
          </p:cNvPr>
          <p:cNvCxnSpPr>
            <a:cxnSpLocks/>
          </p:cNvCxnSpPr>
          <p:nvPr/>
        </p:nvCxnSpPr>
        <p:spPr>
          <a:xfrm>
            <a:off x="15976789" y="6065031"/>
            <a:ext cx="711627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C91BB0-BB73-E64F-B201-0637324C38E0}"/>
              </a:ext>
            </a:extLst>
          </p:cNvPr>
          <p:cNvCxnSpPr>
            <a:cxnSpLocks/>
          </p:cNvCxnSpPr>
          <p:nvPr/>
        </p:nvCxnSpPr>
        <p:spPr>
          <a:xfrm>
            <a:off x="8597860" y="6065031"/>
            <a:ext cx="613414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01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AB4E6FA4064DBD4498A71501D0B58009" ma:contentTypeVersion="18" ma:contentTypeDescription="Kurkite naują dokumentą." ma:contentTypeScope="" ma:versionID="de2fba46d6ab824a4f79a87f68641526">
  <xsd:schema xmlns:xsd="http://www.w3.org/2001/XMLSchema" xmlns:xs="http://www.w3.org/2001/XMLSchema" xmlns:p="http://schemas.microsoft.com/office/2006/metadata/properties" xmlns:ns3="fee1a36d-dd48-4edd-9a1a-df7a02ca5fc5" xmlns:ns4="98f182a4-bd32-4dd4-be20-abae8731425c" targetNamespace="http://schemas.microsoft.com/office/2006/metadata/properties" ma:root="true" ma:fieldsID="6edf6b860b9f2ef3b8507fab969d5b59" ns3:_="" ns4:_="">
    <xsd:import namespace="fee1a36d-dd48-4edd-9a1a-df7a02ca5fc5"/>
    <xsd:import namespace="98f182a4-bd32-4dd4-be20-abae873142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1a36d-dd48-4edd-9a1a-df7a02ca5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182a4-bd32-4dd4-be20-abae873142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Bendrinimo užuominos maiš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ee1a36d-dd48-4edd-9a1a-df7a02ca5fc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C6A7C7-ECFF-4D59-AF49-1DF0B614F2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e1a36d-dd48-4edd-9a1a-df7a02ca5fc5"/>
    <ds:schemaRef ds:uri="98f182a4-bd32-4dd4-be20-abae873142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69DF54-2D78-4756-91E7-BE1EF97BD893}">
  <ds:schemaRefs>
    <ds:schemaRef ds:uri="http://purl.org/dc/terms/"/>
    <ds:schemaRef ds:uri="http://schemas.openxmlformats.org/package/2006/metadata/core-properties"/>
    <ds:schemaRef ds:uri="http://www.w3.org/XML/1998/namespace"/>
    <ds:schemaRef ds:uri="fee1a36d-dd48-4edd-9a1a-df7a02ca5fc5"/>
    <ds:schemaRef ds:uri="http://purl.org/dc/dcmitype/"/>
    <ds:schemaRef ds:uri="http://schemas.microsoft.com/office/infopath/2007/PartnerControls"/>
    <ds:schemaRef ds:uri="http://schemas.microsoft.com/office/2006/documentManagement/types"/>
    <ds:schemaRef ds:uri="98f182a4-bd32-4dd4-be20-abae8731425c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6C83E7C-07CE-47B7-88C8-7735D70A04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7420</TotalTime>
  <Words>512</Words>
  <Application>Microsoft Office PowerPoint</Application>
  <PresentationFormat>Custom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Inter</vt:lpstr>
      <vt:lpstr>Office Theme</vt:lpstr>
      <vt:lpstr>PowerPoint Presentation</vt:lpstr>
      <vt:lpstr>UNIVERSITY</vt:lpstr>
      <vt:lpstr>UNIVERSITY</vt:lpstr>
      <vt:lpstr>UNIVERSITY</vt:lpstr>
      <vt:lpstr>STUDIES</vt:lpstr>
      <vt:lpstr>STUDIES</vt:lpstr>
      <vt:lpstr>INFRASTRUCTURE </vt:lpstr>
      <vt:lpstr>INFRASTRUCTURE</vt:lpstr>
      <vt:lpstr>INFRASTRUCTURE</vt:lpstr>
      <vt:lpstr>INTERNATIONALISATION</vt:lpstr>
      <vt:lpstr>INTERNATIONALISATION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Kučinskaitė Rūta</dc:creator>
  <cp:lastModifiedBy>Giedrė Vaičiulienė</cp:lastModifiedBy>
  <cp:revision>26</cp:revision>
  <dcterms:created xsi:type="dcterms:W3CDTF">2023-08-25T07:38:03Z</dcterms:created>
  <dcterms:modified xsi:type="dcterms:W3CDTF">2025-09-18T12:46:02Z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0x010100AB4E6FA4064DBD4498A71501D0B58009</vt:lpwstr>
  </property>
</Properties>
</file>